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325672C-79C6-4D04-F67A-7882B5D791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22DC5F4-3D3E-417D-D084-850987940D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C7566-73C6-4B12-9249-FD9EC34E12DC}" type="datetimeFigureOut">
              <a:rPr lang="cs-CZ" smtClean="0"/>
              <a:t>20. 10. 2022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09DA90-8BE2-ACD5-88CA-E1D3939DB8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Zpracoval: Petr Razima, ÚORVO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D1D879-5448-1B43-5214-3E15B77903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5A517-E270-4D85-9149-505DCAF18D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6262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BA152-CAE1-42C1-81F9-5CBAAFBBCF99}" type="datetimeFigureOut">
              <a:rPr lang="cs-CZ" smtClean="0"/>
              <a:t>20. 10. 2022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Zpracoval: Petr Razima, ÚORVO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5234B-5C5B-4F4D-9325-7ADA7A3229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4611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07B59-1358-B604-71E2-76C998B2C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9BBEBD-0507-A606-B357-4343FD5AE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D7E273-BFB3-6279-55A0-84FC7F4E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422F-1B30-4F66-8CF1-B9CC9E50AB75}" type="datetime1">
              <a:rPr lang="cs-CZ" smtClean="0"/>
              <a:t>20. 10. 2022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FBCDFA-609B-5A2D-35CB-2AE4148CE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823276-5008-BC9B-C90A-E31DE47B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06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DEEAA-ED7F-21D0-8406-C565AA28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2A7BC5-C460-B0DC-D6C0-02A2FB5D0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4C5823-C26C-A37A-037B-BDF78BA6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2C59-B2B1-4243-8DB2-D3239A95A913}" type="datetime1">
              <a:rPr lang="cs-CZ" smtClean="0"/>
              <a:t>20. 10. 2022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B8FFF0-ACBA-9D90-DB66-EF453CBC0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CBA863-9485-E9AD-018D-55B1AD730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46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BED6E79-237E-44A3-FD63-6AC119DD1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E3286FF-43FA-F81E-FEAD-4EF5E9D9A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18B0C4-4E7E-FF49-5EA5-F7DB8175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5926-E796-43B3-9D42-95994D1E3165}" type="datetime1">
              <a:rPr lang="cs-CZ" smtClean="0"/>
              <a:t>20. 10. 2022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6AC1DF-1365-40A3-A21E-8EE8836E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DD371B-2260-7B99-C611-D9D10D9E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15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C7E63-320E-262E-1921-F2864D9B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4E0B59-17B3-3FDA-6B54-004C703B3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FB6C1F-C47D-049C-6359-39E38A9B6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DE7-BA06-473A-8A7D-2FE75DE91E62}" type="datetime1">
              <a:rPr lang="cs-CZ" smtClean="0"/>
              <a:t>20. 10. 2022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BFF152-63FB-E184-C3DD-EF6ECCE12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FD7785-4728-5626-CD38-18464F27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054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97523-04C2-E7FD-C33B-55BE66DB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05F928-FF7A-7CF0-D54A-A57318EB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44C93B-A073-7F36-3C4A-58C18E26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EE47-81C8-4DCF-AC73-2F64887C6878}" type="datetime1">
              <a:rPr lang="cs-CZ" smtClean="0"/>
              <a:t>20. 10. 2022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DAC752-0B81-6C33-4397-CBD940F25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32248D-5912-B835-2298-AFBDAC23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63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C3BD2-0B69-8CE0-E9EF-09BEAEA1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024948-1EF0-A5E3-14E7-CB35A42A1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614E35-942D-70F9-2A65-21A6BD48B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38DC87-0835-545F-1110-532274F9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4DF3-53D0-4354-BB50-C0B6C19D7046}" type="datetime1">
              <a:rPr lang="cs-CZ" smtClean="0"/>
              <a:t>20. 10. 2022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B52688-366F-EA5B-83D4-D20DF2AB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87BAD7-7CD6-A747-DF1C-61B06BF94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71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E8B80-077B-B69A-500F-02565D38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0F5C31-C031-AAC0-09A5-E3FC45F67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F2F5A6-3B05-9660-41FB-4F321FB54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600D860-5F6E-FB39-C815-79F46BA69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CC855E-C58C-7722-9D20-DC82F448E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68AFD94-F398-D78E-3EF6-AB96B919F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96B-F313-4F40-81FE-EA348DBAA428}" type="datetime1">
              <a:rPr lang="cs-CZ" smtClean="0"/>
              <a:t>20. 10. 2022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3404A1B-664D-684E-A75A-14919EBC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40E56DF-689B-6791-7EFC-7AEE4ED7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78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20784-C0C2-D093-46D9-578EBECA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488FE3-BA08-8392-1299-775BA0B2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E70E-71DA-4764-894C-9D3A68C71C06}" type="datetime1">
              <a:rPr lang="cs-CZ" smtClean="0"/>
              <a:t>20. 10. 2022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F382718-9FEC-FB22-D81F-0E56ED57D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8289EE-6BC9-45BB-F05E-2C1DD899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13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EE09EE6-5333-6D1A-85F4-B192C27F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7547-15AC-4B08-BE01-02DFA294A623}" type="datetime1">
              <a:rPr lang="cs-CZ" smtClean="0"/>
              <a:t>20. 10. 2022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A68A0C4-7730-FF60-EA90-F239E0A3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05A20F-01AD-5217-17D3-3525EC51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8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E7A9F2-F0BA-B448-406B-921EDF22F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D24BF8-3F75-D1A6-0867-2103ED23C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AA9CB07-4D5D-7E6F-2A7D-4FCEBBC7B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7E37AC-7FC9-F102-3424-85883C7AD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E63D-9E3D-43DE-B7F3-69F461D7408A}" type="datetime1">
              <a:rPr lang="cs-CZ" smtClean="0"/>
              <a:t>20. 10. 2022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D6B0DF-F30E-B4FE-13FC-1651111A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223AD4-CCFD-04A2-D66E-C5EE7E9E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29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529D7-6075-2367-688B-9CE6C2A7E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364C04-85EA-F0A9-2C8E-8D51F39B0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4735B7-0041-FFFD-4F7E-41E59E7F4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9C4DE9-ECFE-0A99-5C7D-4128BF7C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D75A-76E9-492F-B255-C82748AB8FB3}" type="datetime1">
              <a:rPr lang="cs-CZ" smtClean="0"/>
              <a:t>20. 10. 2022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2BAA99-88E5-937D-2B88-465076F12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FC9A44-73E2-73AE-B4BE-6BCAC205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15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A778DE9-7DD8-CFFE-5ADC-EF8062614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D41D05-F19D-465C-575B-A3AB9B205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038306-DE8C-B065-1CDD-C1015097D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23206-AC81-4579-8480-6FC0B2E823B7}" type="datetime1">
              <a:rPr lang="cs-CZ" smtClean="0"/>
              <a:t>20. 10. 2022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9DF2D7-DF23-A3AF-7D4E-9B281294D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1BBC56-6A55-D16C-5836-64DC6707F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64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jedatovaschranka.c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tovka.cz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3A50B-3D66-FC46-9CEA-83D2AA8BE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886" y="399796"/>
            <a:ext cx="9144000" cy="2387600"/>
          </a:xfrm>
        </p:spPr>
        <p:txBody>
          <a:bodyPr/>
          <a:lstStyle/>
          <a:p>
            <a:r>
              <a:rPr lang="cs-CZ" dirty="0"/>
              <a:t>Základní nastavení datové schránky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D25297-8101-F0A5-D204-B40514B3A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49274EB-DF62-69BD-FF41-8B5A5A6F8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55" y="3139661"/>
            <a:ext cx="3218890" cy="305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25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5399F-6DC6-B4C4-C48A-BD85A2AA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Nastavení – notifikace SMS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1F15A80-2406-F3CF-C284-FE3361D47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60" y="1690688"/>
            <a:ext cx="6798740" cy="4351338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7EF3EB0-6875-6FCB-582F-1F0F87349C51}"/>
              </a:ext>
            </a:extLst>
          </p:cNvPr>
          <p:cNvSpPr txBox="1"/>
          <p:nvPr/>
        </p:nvSpPr>
        <p:spPr>
          <a:xfrm>
            <a:off x="702733" y="1690689"/>
            <a:ext cx="35898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 ohledem na předpokládané množství doručovaných zpráv do datové schránky a jistotu doručení informace o nové zprávě v datové schránce doporučujeme nastavit SMS notifikaci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Vyplňte telefonní číslo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Zvolte poslání jedné SMS denně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Uložte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Každou SMS zprávu vám bude váš operátor účtovat 3,- Kč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7B42FA4-BE23-46CE-60A4-8C684123C406}"/>
              </a:ext>
            </a:extLst>
          </p:cNvPr>
          <p:cNvSpPr/>
          <p:nvPr/>
        </p:nvSpPr>
        <p:spPr>
          <a:xfrm>
            <a:off x="10346267" y="1930400"/>
            <a:ext cx="1143000" cy="2592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7414D77-B735-0AA4-3AFB-7E92B069CA5C}"/>
              </a:ext>
            </a:extLst>
          </p:cNvPr>
          <p:cNvSpPr/>
          <p:nvPr/>
        </p:nvSpPr>
        <p:spPr>
          <a:xfrm>
            <a:off x="4292600" y="3398849"/>
            <a:ext cx="1244600" cy="216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EC1C4AAB-56C2-7D85-2853-7EF870DC52B3}"/>
              </a:ext>
            </a:extLst>
          </p:cNvPr>
          <p:cNvSpPr/>
          <p:nvPr/>
        </p:nvSpPr>
        <p:spPr>
          <a:xfrm>
            <a:off x="5808134" y="2912533"/>
            <a:ext cx="1354667" cy="4233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4A217D6-D2DE-0975-3AF5-30FD6F9A096C}"/>
              </a:ext>
            </a:extLst>
          </p:cNvPr>
          <p:cNvSpPr/>
          <p:nvPr/>
        </p:nvSpPr>
        <p:spPr>
          <a:xfrm>
            <a:off x="7425261" y="3092192"/>
            <a:ext cx="1811866" cy="3368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A4A800E6-3AB3-DB58-F07E-05C5DDA350ED}"/>
              </a:ext>
            </a:extLst>
          </p:cNvPr>
          <p:cNvSpPr/>
          <p:nvPr/>
        </p:nvSpPr>
        <p:spPr>
          <a:xfrm>
            <a:off x="7336370" y="3760809"/>
            <a:ext cx="2501896" cy="5656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3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F8A2C-12B4-0BE9-03B9-79B188754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954F85-7D5C-BBA8-FC5D-E3A6C73D7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 účinností od 1. 1. 2023 </a:t>
            </a:r>
            <a:r>
              <a:rPr lang="cs-CZ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bude datová schránka automaticky zřizována </a:t>
            </a:r>
            <a:r>
              <a:rPr lang="cs-CZ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mimo jiné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1" dirty="0">
                <a:solidFill>
                  <a:srgbClr val="202124"/>
                </a:solidFill>
                <a:latin typeface="arial" panose="020B0604020202020204" pitchFamily="34" charset="0"/>
              </a:rPr>
              <a:t>k</a:t>
            </a:r>
            <a:r>
              <a:rPr lang="cs-CZ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aždé právnické osobě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– nejen firmám zapsaným v obchodním rejstříku (jako dosud), ale také těm, které jsou zapsány ve spolkovém či nadačním rejstříku, rejstříku ústavů, společenství vlastníků jednotek nebo obecně prospěšných společností tj. </a:t>
            </a:r>
            <a:r>
              <a:rPr lang="cs-CZ" dirty="0">
                <a:solidFill>
                  <a:srgbClr val="202124"/>
                </a:solidFill>
                <a:latin typeface="arial" panose="020B0604020202020204" pitchFamily="34" charset="0"/>
              </a:rPr>
              <a:t>také pobočným spolkům SH ČMS a tedy i vašim sborům dobrovolných hasičů</a:t>
            </a:r>
            <a:endParaRPr lang="cs-CZ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202124"/>
                </a:solidFill>
                <a:latin typeface="arial" panose="020B0604020202020204" pitchFamily="34" charset="0"/>
              </a:rPr>
              <a:t>Předpokládá se, že v měsíci lednu a únoru 2023 budou všem právnickým osobám rozeslány prostřednictvím České pošty přístupové údaje do datových schránek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45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5CFD94-8CDC-F92F-188F-EF691586D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Doručení obálky s přístupovými údaji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993788-23DC-B368-F93B-16D678A41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2" y="3815490"/>
            <a:ext cx="5679438" cy="267738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D630DA0-FD2C-A7F1-2A4A-DC04113EE221}"/>
              </a:ext>
            </a:extLst>
          </p:cNvPr>
          <p:cNvSpPr txBox="1"/>
          <p:nvPr/>
        </p:nvSpPr>
        <p:spPr>
          <a:xfrm>
            <a:off x="325073" y="1572724"/>
            <a:ext cx="5770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Neodkládejte první přihlášením do datové schránky!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15. den po doručení obálky s přístupovými údaji se vaše datová schránka automaticky zaktivuje a budou vám do ní doručovány zprávy aniž byste o tom věděli!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10. den po doručení zprávy do datové schránky je datová zpráva považována za doručenou (přečtenou) se všemi právními následky i když do datové schránky nevstoupíte!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7CCAC5BB-49F7-396F-648D-C17DC08C351E}"/>
              </a:ext>
            </a:extLst>
          </p:cNvPr>
          <p:cNvGrpSpPr/>
          <p:nvPr/>
        </p:nvGrpSpPr>
        <p:grpSpPr>
          <a:xfrm>
            <a:off x="6187490" y="2726886"/>
            <a:ext cx="5770926" cy="3765989"/>
            <a:chOff x="6187490" y="2726886"/>
            <a:chExt cx="5770926" cy="3765989"/>
          </a:xfrm>
        </p:grpSpPr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5AA5890C-BF92-A240-04AD-6FA64631652B}"/>
                </a:ext>
              </a:extLst>
            </p:cNvPr>
            <p:cNvGrpSpPr/>
            <p:nvPr/>
          </p:nvGrpSpPr>
          <p:grpSpPr>
            <a:xfrm>
              <a:off x="6187490" y="2726886"/>
              <a:ext cx="5770926" cy="3765989"/>
              <a:chOff x="6187490" y="2726886"/>
              <a:chExt cx="5770926" cy="3765989"/>
            </a:xfrm>
          </p:grpSpPr>
          <p:pic>
            <p:nvPicPr>
              <p:cNvPr id="6" name="Obrázek 5">
                <a:extLst>
                  <a:ext uri="{FF2B5EF4-FFF2-40B4-BE49-F238E27FC236}">
                    <a16:creationId xmlns:a16="http://schemas.microsoft.com/office/drawing/2014/main" id="{C2485476-57D9-575B-7992-77911B4224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189958" y="1724418"/>
                <a:ext cx="3765989" cy="5770926"/>
              </a:xfrm>
              <a:prstGeom prst="rect">
                <a:avLst/>
              </a:prstGeom>
            </p:spPr>
          </p:pic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9722530C-9F4E-E3DB-CD68-F48881FA952E}"/>
                  </a:ext>
                </a:extLst>
              </p:cNvPr>
              <p:cNvSpPr/>
              <p:nvPr/>
            </p:nvSpPr>
            <p:spPr>
              <a:xfrm>
                <a:off x="7797800" y="4609881"/>
                <a:ext cx="855133" cy="16933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66C1BDF1-2B42-9DDC-3566-E339F15D2A9A}"/>
                </a:ext>
              </a:extLst>
            </p:cNvPr>
            <p:cNvSpPr/>
            <p:nvPr/>
          </p:nvSpPr>
          <p:spPr>
            <a:xfrm>
              <a:off x="6660859" y="4779214"/>
              <a:ext cx="981512" cy="1593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2816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70A2C-C69D-F0FE-C058-CB59AA1C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První přihlášení do datové schránky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B051D05-4C4B-3DF2-A1EB-459581EBB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13" y="1517512"/>
            <a:ext cx="6019471" cy="252000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41BC35-0426-BF2E-3F1F-5719D76B2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286" y="4200368"/>
            <a:ext cx="6028298" cy="2520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F91CA79-E28E-2292-A0DA-385AF73ECD70}"/>
              </a:ext>
            </a:extLst>
          </p:cNvPr>
          <p:cNvSpPr txBox="1"/>
          <p:nvPr/>
        </p:nvSpPr>
        <p:spPr>
          <a:xfrm>
            <a:off x="838200" y="1517512"/>
            <a:ext cx="44961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Zadejte adresu datových stránek do vašeho prohlížeče </a:t>
            </a:r>
            <a:r>
              <a:rPr lang="cs-CZ" dirty="0">
                <a:hlinkClick r:id="rId4"/>
              </a:rPr>
              <a:t>https://mojedatovaschranka.cz/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Zvolte vpravo nahoře Přihlášení do datových schránek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 menu zvolte způsob přihlášení „Jménem a heslem“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BCF3C056-B1A9-062B-3A45-70BB5A770B74}"/>
              </a:ext>
            </a:extLst>
          </p:cNvPr>
          <p:cNvSpPr/>
          <p:nvPr/>
        </p:nvSpPr>
        <p:spPr>
          <a:xfrm>
            <a:off x="9970804" y="1517512"/>
            <a:ext cx="1668780" cy="32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72D285A7-782C-46BA-F4CB-96F435063F0E}"/>
              </a:ext>
            </a:extLst>
          </p:cNvPr>
          <p:cNvSpPr/>
          <p:nvPr/>
        </p:nvSpPr>
        <p:spPr>
          <a:xfrm>
            <a:off x="9970804" y="4764774"/>
            <a:ext cx="1290231" cy="1650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76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AE5330-B700-B6BF-0E3C-77C82316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První přihlášení do datové schránky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7AAEB47B-AA72-B349-654E-9DBA07A8F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77" y="1690688"/>
            <a:ext cx="5792839" cy="2482457"/>
          </a:xfr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77FBA0E-3EA8-8499-8E10-089087A46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77" y="4269319"/>
            <a:ext cx="5792400" cy="2482457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9F05BF66-B078-AB2D-BF5B-7838A4A3138F}"/>
              </a:ext>
            </a:extLst>
          </p:cNvPr>
          <p:cNvSpPr txBox="1"/>
          <p:nvPr/>
        </p:nvSpPr>
        <p:spPr>
          <a:xfrm>
            <a:off x="838200" y="1690688"/>
            <a:ext cx="49960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Uživatelské jméno a heslo jsou uvedené v doručené obálce s přístupovými údaji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Heslo, s ohledem na použití speciálních znaků, doporučujeme nejdříve napsat ve vašem textovém editoru (Word, Notepad atd.) a do pole v přihlašovacích údajích ho nakopírovat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 přihlášení budete </a:t>
            </a:r>
            <a:r>
              <a:rPr lang="cs-CZ"/>
              <a:t>vyzváni opět </a:t>
            </a:r>
            <a:r>
              <a:rPr lang="cs-CZ" dirty="0"/>
              <a:t>k zadání hesla z obálky s přístupovými údaji a zadání nového hesla a jeho ověření.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Nové heslo musí splňovat tyto základní kritéria: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musí být minimálně 8 znaků dlouhé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Musí obsahovat minimálně jedno velké písmeno, jedno malé písmeno a číslici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 hesle se nesmí opakovat tři a více stejných znaků za sebou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Povolené znaky jsou písmena, číslice a speciální znaky (mezera ! # $ % &amp; ( ) * + , - . : = ? @ [ ] _ { | } ~ )</a:t>
            </a:r>
          </a:p>
        </p:txBody>
      </p:sp>
    </p:spTree>
    <p:extLst>
      <p:ext uri="{BB962C8B-B14F-4D97-AF65-F5344CB8AC3E}">
        <p14:creationId xmlns:p14="http://schemas.microsoft.com/office/powerpoint/2010/main" val="355282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C121F-4091-0D49-2157-83A64517E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První přihlášení do datové schránky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8FF3464-F7F0-B715-0BE9-FD9249962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58" y="1690688"/>
            <a:ext cx="4783702" cy="222533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D149ABC-220D-715A-2510-21F655A93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34" y="4119339"/>
            <a:ext cx="4798426" cy="2520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AAE4ED-F918-E29F-B6D3-F2F9DA1EF155}"/>
              </a:ext>
            </a:extLst>
          </p:cNvPr>
          <p:cNvSpPr txBox="1"/>
          <p:nvPr/>
        </p:nvSpPr>
        <p:spPr>
          <a:xfrm>
            <a:off x="931178" y="1690688"/>
            <a:ext cx="55367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 změně hesla zvolte Pokračovat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Obdržíte informaci o zpřístupnění datové schránky (od této doby bude vaše datová schránka viditelná např. pro úřady)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Doručené i odeslané datové zprávy jsou uchovávány 90 dnů.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 možné využít služeb datového trezoru provozovaného Českou poštou, ale jedná se o zpoplatněnou službu.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Doporučujeme využít aplikace </a:t>
            </a:r>
            <a:r>
              <a:rPr lang="cs-CZ" dirty="0" err="1"/>
              <a:t>Datovka</a:t>
            </a:r>
            <a:r>
              <a:rPr lang="cs-CZ" dirty="0"/>
              <a:t>, kterou je možné využít zdarma viz. </a:t>
            </a:r>
            <a:r>
              <a:rPr lang="cs-CZ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https://www.datovka.cz/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endParaRPr lang="cs-CZ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245A5910-C755-B610-8C91-71537FD0EC53}"/>
              </a:ext>
            </a:extLst>
          </p:cNvPr>
          <p:cNvSpPr/>
          <p:nvPr/>
        </p:nvSpPr>
        <p:spPr>
          <a:xfrm>
            <a:off x="7653130" y="2473654"/>
            <a:ext cx="944217" cy="2198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E1897407-EB41-9569-C545-076998D82168}"/>
              </a:ext>
            </a:extLst>
          </p:cNvPr>
          <p:cNvSpPr/>
          <p:nvPr/>
        </p:nvSpPr>
        <p:spPr>
          <a:xfrm>
            <a:off x="9166709" y="6403423"/>
            <a:ext cx="951326" cy="1762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15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746FB-C049-FCD7-C899-4732B5FD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Nastavení - Informace o datové schránce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B53CBA4-786F-4149-EC25-37EE03FE0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46" y="1690688"/>
            <a:ext cx="7265454" cy="36000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458D227-C437-2AF6-9A42-F0500E8F0178}"/>
              </a:ext>
            </a:extLst>
          </p:cNvPr>
          <p:cNvSpPr txBox="1"/>
          <p:nvPr/>
        </p:nvSpPr>
        <p:spPr>
          <a:xfrm>
            <a:off x="556591" y="1690688"/>
            <a:ext cx="3110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Základní informace o datové schránce zjistíte v Nastavení – Informace o datové schránce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8019EAB3-F152-4653-3A52-5214034AE978}"/>
              </a:ext>
            </a:extLst>
          </p:cNvPr>
          <p:cNvSpPr/>
          <p:nvPr/>
        </p:nvSpPr>
        <p:spPr>
          <a:xfrm>
            <a:off x="10515600" y="1977769"/>
            <a:ext cx="924339" cy="2087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733B1B63-BF75-7C2F-D00C-09FA09B97BE3}"/>
              </a:ext>
            </a:extLst>
          </p:cNvPr>
          <p:cNvSpPr/>
          <p:nvPr/>
        </p:nvSpPr>
        <p:spPr>
          <a:xfrm>
            <a:off x="3866321" y="3016251"/>
            <a:ext cx="1580322" cy="2683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92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A3AD6-9DBE-504A-957F-1A23B9BF2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Nastavení – Možnosti přihlášení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36D4B8C-1060-3386-3B22-F9042B737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70" y="1611175"/>
            <a:ext cx="5123730" cy="252000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1CE5BE-6A44-7BCE-6BDA-59FD73F4C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01" y="4338000"/>
            <a:ext cx="5091099" cy="2520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3CEF4A9-DDAE-B50C-83B0-D23305D7DE91}"/>
              </a:ext>
            </a:extLst>
          </p:cNvPr>
          <p:cNvSpPr txBox="1"/>
          <p:nvPr/>
        </p:nvSpPr>
        <p:spPr>
          <a:xfrm>
            <a:off x="646043" y="1611175"/>
            <a:ext cx="54499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Změna hesla je možná v nabídce Nastavení – Možnosti přihlášení – Změna hesla (nezapomeňte na pravidla pro vytváření hesel)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Standardně je nastavena platnost hesla 90 dnů. Po uplynutí této lhůty budete po přihlášení do datové schránky nuceni heslo změnit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Pokud se chcete vyhnout neustálé změně hesla pro přihlášení datové schránky, zaškrtněte Neomezenou platnost hesla  v nabídce Nastavení – Možnosti přihlášení – Platnost hesla a uložte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D5CDCB2-CBF8-4AC8-1557-D4067767E8D5}"/>
              </a:ext>
            </a:extLst>
          </p:cNvPr>
          <p:cNvSpPr/>
          <p:nvPr/>
        </p:nvSpPr>
        <p:spPr>
          <a:xfrm>
            <a:off x="8199782" y="5528426"/>
            <a:ext cx="1749287" cy="4350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7F89E23B-5893-8675-427C-FAE4FD16488B}"/>
              </a:ext>
            </a:extLst>
          </p:cNvPr>
          <p:cNvSpPr/>
          <p:nvPr/>
        </p:nvSpPr>
        <p:spPr>
          <a:xfrm>
            <a:off x="8299174" y="2444321"/>
            <a:ext cx="1182756" cy="2706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00CDE735-9E76-26E2-7810-1E292045A56C}"/>
              </a:ext>
            </a:extLst>
          </p:cNvPr>
          <p:cNvSpPr/>
          <p:nvPr/>
        </p:nvSpPr>
        <p:spPr>
          <a:xfrm>
            <a:off x="10432774" y="1763335"/>
            <a:ext cx="1113183" cy="2683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41C95BC1-5A72-5C3F-D384-BC4BD0BD4C7F}"/>
              </a:ext>
            </a:extLst>
          </p:cNvPr>
          <p:cNvSpPr/>
          <p:nvPr/>
        </p:nvSpPr>
        <p:spPr>
          <a:xfrm>
            <a:off x="10432774" y="4473497"/>
            <a:ext cx="1162879" cy="3070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DDD0BDA7-0774-01BA-DB0B-20401D083474}"/>
              </a:ext>
            </a:extLst>
          </p:cNvPr>
          <p:cNvSpPr/>
          <p:nvPr/>
        </p:nvSpPr>
        <p:spPr>
          <a:xfrm>
            <a:off x="5788770" y="2655137"/>
            <a:ext cx="1630017" cy="2816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0716B888-8BCE-4803-B700-49073D332D13}"/>
              </a:ext>
            </a:extLst>
          </p:cNvPr>
          <p:cNvSpPr/>
          <p:nvPr/>
        </p:nvSpPr>
        <p:spPr>
          <a:xfrm>
            <a:off x="5778831" y="5407043"/>
            <a:ext cx="1639956" cy="2683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70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542B7-4874-2A05-632B-66BC25A1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Nastavení – Notifikace emailem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2E9C3CA-7106-279E-8007-2271D9B9A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64" y="1899625"/>
            <a:ext cx="4040136" cy="252000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1DD8829-97F2-54CF-FB1E-EA0938F8B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00" y="4547799"/>
            <a:ext cx="4039200" cy="231020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FE480CE-A575-801A-ECA9-C465D5BDEA7E}"/>
              </a:ext>
            </a:extLst>
          </p:cNvPr>
          <p:cNvSpPr txBox="1"/>
          <p:nvPr/>
        </p:nvSpPr>
        <p:spPr>
          <a:xfrm>
            <a:off x="506896" y="1899624"/>
            <a:ext cx="64902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Jedno z nejdůležitějších nastavení datové schránky!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Abyste nemuseli každý týden kontrolovat došlé zprávy do datové schránky, je možné nastavit upozornění na novou zprávu v datové schránce emailem v sekci Nastavení – Notifikace – Notifikace emailem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poli Adresa elektronické pošty uveďte vaši emailovou adresu, na kterou vám bude doručen ověřovací kód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Zaškrtněte všechny volby v nabídce, které notifikace (upozornění) vám mají být zasílány na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Zvolte rozšířený obsah notifikační zprávy a uložte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Ověřovací kód z vašeho emailu zkopírujte a následně vložte do nově vzniklého pole pro ověření a uložte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2FEB1E0C-C4FF-3613-404E-57AB73D9095E}"/>
              </a:ext>
            </a:extLst>
          </p:cNvPr>
          <p:cNvSpPr/>
          <p:nvPr/>
        </p:nvSpPr>
        <p:spPr>
          <a:xfrm>
            <a:off x="9003322" y="2532185"/>
            <a:ext cx="1441939" cy="2344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5C473FDE-520B-B6CE-80BF-E342DA5EBED1}"/>
              </a:ext>
            </a:extLst>
          </p:cNvPr>
          <p:cNvSpPr/>
          <p:nvPr/>
        </p:nvSpPr>
        <p:spPr>
          <a:xfrm>
            <a:off x="8739555" y="3118339"/>
            <a:ext cx="2080845" cy="4630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1E23CB1B-39B9-C482-C51E-F096C33ABD87}"/>
              </a:ext>
            </a:extLst>
          </p:cNvPr>
          <p:cNvSpPr/>
          <p:nvPr/>
        </p:nvSpPr>
        <p:spPr>
          <a:xfrm>
            <a:off x="9050215" y="3830516"/>
            <a:ext cx="943708" cy="2051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91CE99A0-D55B-1D66-B370-29B1DAFEBC61}"/>
              </a:ext>
            </a:extLst>
          </p:cNvPr>
          <p:cNvSpPr/>
          <p:nvPr/>
        </p:nvSpPr>
        <p:spPr>
          <a:xfrm>
            <a:off x="10081846" y="5949462"/>
            <a:ext cx="1143000" cy="3565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5D70458-5143-A2EE-557A-FC107A6086BA}"/>
              </a:ext>
            </a:extLst>
          </p:cNvPr>
          <p:cNvSpPr/>
          <p:nvPr/>
        </p:nvSpPr>
        <p:spPr>
          <a:xfrm>
            <a:off x="9243645" y="6072554"/>
            <a:ext cx="791909" cy="124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8E2F4D0C-5A57-42D5-6A6E-AF3659017A60}"/>
              </a:ext>
            </a:extLst>
          </p:cNvPr>
          <p:cNvSpPr/>
          <p:nvPr/>
        </p:nvSpPr>
        <p:spPr>
          <a:xfrm>
            <a:off x="10653346" y="2022972"/>
            <a:ext cx="922789" cy="1736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406D6766-D55D-863F-AB65-7293B50142AA}"/>
              </a:ext>
            </a:extLst>
          </p:cNvPr>
          <p:cNvSpPr/>
          <p:nvPr/>
        </p:nvSpPr>
        <p:spPr>
          <a:xfrm>
            <a:off x="6920918" y="2843574"/>
            <a:ext cx="1191236" cy="2512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370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663</Words>
  <Application>Microsoft Office PowerPoint</Application>
  <PresentationFormat>Širokoúhlá obrazovka</PresentationFormat>
  <Paragraphs>46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Motiv Office</vt:lpstr>
      <vt:lpstr>Základní nastavení datové schránky</vt:lpstr>
      <vt:lpstr>Prezentace aplikace PowerPoint</vt:lpstr>
      <vt:lpstr>Doručení obálky s přístupovými údaji</vt:lpstr>
      <vt:lpstr>První přihlášení do datové schránky</vt:lpstr>
      <vt:lpstr>První přihlášení do datové schránky</vt:lpstr>
      <vt:lpstr>První přihlášení do datové schránky</vt:lpstr>
      <vt:lpstr>Nastavení - Informace o datové schránce</vt:lpstr>
      <vt:lpstr>Nastavení – Možnosti přihlášení</vt:lpstr>
      <vt:lpstr>Nastavení – Notifikace emailem</vt:lpstr>
      <vt:lpstr>Nastavení – notifikace SMS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nastavení datové schránky</dc:title>
  <dc:creator>Petra Razimová</dc:creator>
  <cp:lastModifiedBy>Josef Orgoník</cp:lastModifiedBy>
  <cp:revision>14</cp:revision>
  <dcterms:created xsi:type="dcterms:W3CDTF">2022-09-18T06:27:51Z</dcterms:created>
  <dcterms:modified xsi:type="dcterms:W3CDTF">2022-10-20T10:50:41Z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